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70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6B00-EFCE-FF42-A439-AB9482844C62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08F2E-4583-2C46-8E3D-E5A0CCF2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8F2E-4583-2C46-8E3D-E5A0CCF23D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5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8F2E-4583-2C46-8E3D-E5A0CCF23D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school.com/science/biology_place/biocoach/dnarep/csc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07002"/>
            <a:ext cx="8228013" cy="3055249"/>
          </a:xfrm>
        </p:spPr>
        <p:txBody>
          <a:bodyPr/>
          <a:lstStyle/>
          <a:p>
            <a:r>
              <a:rPr lang="en-US" dirty="0" smtClean="0"/>
              <a:t>“The Most Beautiful Experiment in Biology”</a:t>
            </a:r>
            <a:br>
              <a:rPr lang="en-US" dirty="0" smtClean="0"/>
            </a:br>
            <a:r>
              <a:rPr lang="en-US" sz="3600" dirty="0" err="1" smtClean="0"/>
              <a:t>Meselson</a:t>
            </a:r>
            <a:r>
              <a:rPr lang="en-US" sz="3600" dirty="0" smtClean="0"/>
              <a:t> &amp; Stahl: </a:t>
            </a:r>
            <a:br>
              <a:rPr lang="en-US" sz="3600" dirty="0" smtClean="0"/>
            </a:br>
            <a:r>
              <a:rPr lang="en-US" sz="3600" dirty="0" smtClean="0"/>
              <a:t>Semiconservative Replication of DNA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230" y="3915089"/>
            <a:ext cx="8228013" cy="1066800"/>
          </a:xfrm>
        </p:spPr>
        <p:txBody>
          <a:bodyPr/>
          <a:lstStyle/>
          <a:p>
            <a:r>
              <a:rPr lang="en-US" dirty="0" smtClean="0"/>
              <a:t>Mahip Grewal and </a:t>
            </a:r>
            <a:r>
              <a:rPr lang="en-US" dirty="0" err="1" smtClean="0"/>
              <a:t>Neha</a:t>
            </a:r>
            <a:r>
              <a:rPr lang="en-US" dirty="0" smtClean="0"/>
              <a:t> </a:t>
            </a:r>
            <a:r>
              <a:rPr lang="en-US" dirty="0" err="1" smtClean="0"/>
              <a:t>Somineni</a:t>
            </a:r>
            <a:endParaRPr lang="en-US" dirty="0"/>
          </a:p>
        </p:txBody>
      </p:sp>
      <p:pic>
        <p:nvPicPr>
          <p:cNvPr id="4" name="Picture 3" descr="Screen Shot 2016-01-17 at 4.2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090">
            <a:off x="658660" y="4278316"/>
            <a:ext cx="1897507" cy="18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2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5"/>
            <a:ext cx="8229600" cy="66196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84" y="4073147"/>
            <a:ext cx="8111116" cy="230176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DNA made up of only </a:t>
            </a:r>
            <a:r>
              <a:rPr lang="en-US" baseline="30000" dirty="0"/>
              <a:t>15</a:t>
            </a:r>
            <a:r>
              <a:rPr lang="en-US" dirty="0"/>
              <a:t>N</a:t>
            </a:r>
            <a:r>
              <a:rPr lang="en-US" dirty="0" smtClean="0"/>
              <a:t> formed a single band </a:t>
            </a:r>
          </a:p>
          <a:p>
            <a:pPr marL="457200" indent="-457200">
              <a:buAutoNum type="arabicParenR"/>
            </a:pPr>
            <a:r>
              <a:rPr lang="en-US" dirty="0" smtClean="0"/>
              <a:t>First replication band located at midpoint between </a:t>
            </a:r>
            <a:r>
              <a:rPr lang="en-US" baseline="30000" dirty="0" smtClean="0"/>
              <a:t>15</a:t>
            </a:r>
            <a:r>
              <a:rPr lang="en-US" dirty="0" smtClean="0"/>
              <a:t>N and </a:t>
            </a:r>
            <a:r>
              <a:rPr lang="en-US" baseline="30000" dirty="0" smtClean="0"/>
              <a:t>14</a:t>
            </a:r>
            <a:r>
              <a:rPr lang="en-US" dirty="0" smtClean="0"/>
              <a:t>N</a:t>
            </a:r>
          </a:p>
          <a:p>
            <a:pPr marL="457200" indent="-457200">
              <a:buAutoNum type="arabicParenR"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econd generation had two bands (1 at midpoint, 1 at </a:t>
            </a:r>
            <a:r>
              <a:rPr lang="en-US" baseline="30000" dirty="0" smtClean="0"/>
              <a:t>14</a:t>
            </a:r>
            <a:r>
              <a:rPr lang="en-US" dirty="0" smtClean="0"/>
              <a:t>N); same two bands seen subsequently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5" name="Content Placeholder 3" descr="Screen Shot 2016-01-20 at 9.3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715"/>
          <a:stretch>
            <a:fillRect/>
          </a:stretch>
        </p:blipFill>
        <p:spPr>
          <a:xfrm>
            <a:off x="1080521" y="1053681"/>
            <a:ext cx="7081898" cy="30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6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Semiconservative Replication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3115" y="5783210"/>
            <a:ext cx="73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Meselson</a:t>
            </a:r>
            <a:r>
              <a:rPr lang="en-US" b="1" dirty="0" smtClean="0"/>
              <a:t> and Stahl elucidated the core mechanism of DNA replication</a:t>
            </a:r>
            <a:endParaRPr lang="en-US" b="1" dirty="0"/>
          </a:p>
        </p:txBody>
      </p:sp>
      <p:pic>
        <p:nvPicPr>
          <p:cNvPr id="6" name="Picture 5" descr="Screen Shot 2016-01-20 at 9.4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43" y="2245985"/>
            <a:ext cx="5551504" cy="33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1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64104"/>
            <a:ext cx="7662864" cy="3992284"/>
          </a:xfrm>
        </p:spPr>
        <p:txBody>
          <a:bodyPr/>
          <a:lstStyle/>
          <a:p>
            <a:r>
              <a:rPr lang="en-US" dirty="0" smtClean="0"/>
              <a:t>“Most Beautiful Experiment”</a:t>
            </a:r>
            <a:r>
              <a:rPr lang="en-US" dirty="0" smtClean="0">
                <a:sym typeface="Wingdings"/>
              </a:rPr>
              <a:t> forming predictions based on various models and pinpointing which matches experimental data</a:t>
            </a:r>
          </a:p>
          <a:p>
            <a:pPr lvl="1"/>
            <a:r>
              <a:rPr lang="en-US" dirty="0" smtClean="0">
                <a:sym typeface="Wingdings"/>
              </a:rPr>
              <a:t>Addressed all models simultaneously </a:t>
            </a:r>
          </a:p>
          <a:p>
            <a:r>
              <a:rPr lang="en-US" dirty="0" smtClean="0"/>
              <a:t>Demonstrated effective, unique mode of isotope visualization</a:t>
            </a:r>
          </a:p>
          <a:p>
            <a:pPr lvl="1"/>
            <a:r>
              <a:rPr lang="en-US" dirty="0" smtClean="0"/>
              <a:t>Labeling not based on radioactivity but rather density (gradient analyzed by means of centrifugation)</a:t>
            </a:r>
          </a:p>
          <a:p>
            <a:pPr lvl="1"/>
            <a:r>
              <a:rPr lang="en-US" dirty="0" smtClean="0"/>
              <a:t>Heavy isotopes are now widely used to label and analyze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7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the Field of Molecular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47" y="2447920"/>
            <a:ext cx="8134553" cy="35893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Semiconservative DNA replication has been confirmed in every other studied species </a:t>
            </a:r>
          </a:p>
          <a:p>
            <a:r>
              <a:rPr lang="en-US" dirty="0" smtClean="0"/>
              <a:t>Understanding semiconservative DNA replication is crucial to elucidating functionality of cells and organisms</a:t>
            </a:r>
          </a:p>
          <a:p>
            <a:pPr lvl="1"/>
            <a:r>
              <a:rPr lang="en-US" dirty="0"/>
              <a:t>Genetic material must replicate completely and accurately during </a:t>
            </a:r>
            <a:r>
              <a:rPr lang="en-US" dirty="0" smtClean="0"/>
              <a:t>divisions</a:t>
            </a:r>
          </a:p>
          <a:p>
            <a:r>
              <a:rPr lang="en-US" dirty="0" smtClean="0"/>
              <a:t>Furthered knowledge on mechanisms of DNA and its interactions with enzymes (i.e. helicase)</a:t>
            </a:r>
          </a:p>
          <a:p>
            <a:r>
              <a:rPr lang="en-US" dirty="0" smtClean="0"/>
              <a:t>Having a grasp on proper DNA replication allows for identification of abnormalities underlying defects</a:t>
            </a:r>
          </a:p>
          <a:p>
            <a:r>
              <a:rPr lang="en-US" dirty="0" smtClean="0"/>
              <a:t>Insights into heredity 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3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37"/>
            <a:ext cx="8229600" cy="836936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962250"/>
            <a:ext cx="7662864" cy="47022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Screen Shot 2016-01-20 at 11.0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5" y="1107000"/>
            <a:ext cx="9158205" cy="55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Meselson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(Molecular Biologist &amp; Geneticist)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51" y="2269067"/>
            <a:ext cx="5658316" cy="4426716"/>
          </a:xfrm>
        </p:spPr>
        <p:txBody>
          <a:bodyPr>
            <a:normAutofit/>
          </a:bodyPr>
          <a:lstStyle/>
          <a:p>
            <a:r>
              <a:rPr lang="en-US" dirty="0" smtClean="0"/>
              <a:t>Born May 24</a:t>
            </a:r>
            <a:r>
              <a:rPr lang="en-US" baseline="30000" dirty="0" smtClean="0"/>
              <a:t>th</a:t>
            </a:r>
            <a:r>
              <a:rPr lang="en-US" dirty="0" smtClean="0"/>
              <a:t>, 1930 in Denver, Colorado</a:t>
            </a:r>
          </a:p>
          <a:p>
            <a:r>
              <a:rPr lang="en-US" dirty="0" smtClean="0"/>
              <a:t> Labs in garage &amp; basement</a:t>
            </a:r>
          </a:p>
          <a:p>
            <a:r>
              <a:rPr lang="en-US" dirty="0" smtClean="0"/>
              <a:t>Graduated high school 2 years early</a:t>
            </a:r>
          </a:p>
          <a:p>
            <a:r>
              <a:rPr lang="en-US" dirty="0" smtClean="0"/>
              <a:t>University of Chicago (chemistry), California Institute of Technology (Ph.D. under Linus Pauling</a:t>
            </a:r>
            <a:r>
              <a:rPr lang="en-US" dirty="0" smtClean="0">
                <a:sym typeface="Wingdings"/>
              </a:rPr>
              <a:t> x-ray crystallography, density centrifugation)</a:t>
            </a:r>
          </a:p>
          <a:p>
            <a:r>
              <a:rPr lang="en-US" dirty="0" smtClean="0">
                <a:sym typeface="Wingdings"/>
              </a:rPr>
              <a:t> Since 1960-Professor at Harvard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6-01-17 at 4.3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99" y="2133599"/>
            <a:ext cx="2637856" cy="20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Stahl</a:t>
            </a:r>
            <a:br>
              <a:rPr lang="en-US" dirty="0" smtClean="0"/>
            </a:br>
            <a:r>
              <a:rPr lang="en-US" sz="2400" dirty="0" smtClean="0"/>
              <a:t>(Molecular Biologist &amp; Geneticist)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00" y="2277947"/>
            <a:ext cx="5223928" cy="4408186"/>
          </a:xfrm>
        </p:spPr>
        <p:txBody>
          <a:bodyPr/>
          <a:lstStyle/>
          <a:p>
            <a:r>
              <a:rPr lang="en-US" dirty="0" smtClean="0"/>
              <a:t>Born October 8</a:t>
            </a:r>
            <a:r>
              <a:rPr lang="en-US" baseline="30000" dirty="0" smtClean="0"/>
              <a:t>th</a:t>
            </a:r>
            <a:r>
              <a:rPr lang="en-US" dirty="0" smtClean="0"/>
              <a:t>, 1929 in Boston, Massachusetts</a:t>
            </a:r>
          </a:p>
          <a:p>
            <a:r>
              <a:rPr lang="en-US" dirty="0" smtClean="0"/>
              <a:t>Studied at Harvard (A.B.) &amp; University of Rochester (Ph.D.) </a:t>
            </a:r>
          </a:p>
          <a:p>
            <a:r>
              <a:rPr lang="en-US" dirty="0" smtClean="0"/>
              <a:t>Researched at California Institute Technology &amp; University of Missouri</a:t>
            </a:r>
          </a:p>
          <a:p>
            <a:r>
              <a:rPr lang="en-US" dirty="0" smtClean="0"/>
              <a:t>Currently professor at University of Oregon</a:t>
            </a:r>
          </a:p>
          <a:p>
            <a:endParaRPr lang="en-US" dirty="0"/>
          </a:p>
        </p:txBody>
      </p:sp>
      <p:pic>
        <p:nvPicPr>
          <p:cNvPr id="4" name="Picture 3" descr="Screen Shot 2016-01-17 at 4.3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65" y="2277947"/>
            <a:ext cx="2891040" cy="26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Woods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86722"/>
            <a:ext cx="8073350" cy="4130864"/>
          </a:xfrm>
        </p:spPr>
        <p:txBody>
          <a:bodyPr/>
          <a:lstStyle/>
          <a:p>
            <a:r>
              <a:rPr lang="en-US" dirty="0" smtClean="0"/>
              <a:t>1954: </a:t>
            </a:r>
            <a:r>
              <a:rPr lang="en-US" dirty="0" err="1" smtClean="0"/>
              <a:t>Meselon</a:t>
            </a:r>
            <a:r>
              <a:rPr lang="en-US" dirty="0" smtClean="0"/>
              <a:t> went to Woods Hole to be a teaching assistant </a:t>
            </a:r>
          </a:p>
          <a:p>
            <a:r>
              <a:rPr lang="en-US" dirty="0" smtClean="0"/>
              <a:t>Stahl was a post-doctoral fellow at Woods Hole, where he was studying molecular biology techniques</a:t>
            </a:r>
          </a:p>
          <a:p>
            <a:r>
              <a:rPr lang="en-US" dirty="0" smtClean="0"/>
              <a:t>Throughout the summer, </a:t>
            </a:r>
            <a:r>
              <a:rPr lang="en-US" dirty="0" err="1" smtClean="0"/>
              <a:t>Meselson</a:t>
            </a:r>
            <a:r>
              <a:rPr lang="en-US" dirty="0" smtClean="0"/>
              <a:t> and Stahl had discussions on theory and experiments</a:t>
            </a:r>
          </a:p>
          <a:p>
            <a:pPr lvl="1"/>
            <a:r>
              <a:rPr lang="en-US" dirty="0" smtClean="0"/>
              <a:t>Shared similar ideas and were keen to work together</a:t>
            </a:r>
          </a:p>
          <a:p>
            <a:pPr lvl="1"/>
            <a:r>
              <a:rPr lang="en-US" dirty="0" smtClean="0"/>
              <a:t>Stahl received a postdoctoral position in Caltech </a:t>
            </a:r>
          </a:p>
          <a:p>
            <a:pPr lvl="1"/>
            <a:r>
              <a:rPr lang="en-US" dirty="0" smtClean="0"/>
              <a:t>Particularly interested in building off of Watson and Crick’s DNA model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8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09337"/>
            <a:ext cx="7662864" cy="2323802"/>
          </a:xfrm>
        </p:spPr>
        <p:txBody>
          <a:bodyPr/>
          <a:lstStyle/>
          <a:p>
            <a:r>
              <a:rPr lang="en-US" dirty="0" smtClean="0"/>
              <a:t>Watson and Crick’s DNA Model (1953): </a:t>
            </a:r>
          </a:p>
          <a:p>
            <a:pPr lvl="1"/>
            <a:r>
              <a:rPr lang="en-US" dirty="0" smtClean="0"/>
              <a:t>Double-stranded helix</a:t>
            </a:r>
          </a:p>
          <a:p>
            <a:pPr lvl="1"/>
            <a:r>
              <a:rPr lang="en-US" dirty="0" smtClean="0"/>
              <a:t>Right-handed </a:t>
            </a:r>
          </a:p>
          <a:p>
            <a:pPr lvl="1"/>
            <a:r>
              <a:rPr lang="en-US" dirty="0" smtClean="0"/>
              <a:t>Nucleotides bases form interior; sugar phosphate backbone</a:t>
            </a:r>
          </a:p>
          <a:p>
            <a:pPr lvl="2"/>
            <a:r>
              <a:rPr lang="en-US" dirty="0" smtClean="0"/>
              <a:t>Aligning with Chargaff’s rule </a:t>
            </a:r>
            <a:r>
              <a:rPr lang="en-US" dirty="0" smtClean="0">
                <a:sym typeface="Wingdings"/>
              </a:rPr>
              <a:t>each purine paired with a pyrimidine (A-T, G-C sequences) </a:t>
            </a:r>
            <a:endParaRPr lang="en-US" dirty="0">
              <a:sym typeface="Wingdings"/>
            </a:endParaRPr>
          </a:p>
          <a:p>
            <a:pPr marL="685800" lvl="2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33139"/>
            <a:ext cx="8404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*Watson and Crick speculated that the specific base pairings were indicative of a precise mode of DNA replication   </a:t>
            </a:r>
          </a:p>
          <a:p>
            <a:pPr algn="ctr"/>
            <a:endParaRPr lang="en-US" b="1" dirty="0"/>
          </a:p>
          <a:p>
            <a:pPr algn="ctr"/>
            <a:r>
              <a:rPr lang="en-US" dirty="0" err="1" smtClean="0"/>
              <a:t>Meselson</a:t>
            </a:r>
            <a:r>
              <a:rPr lang="en-US" dirty="0" smtClean="0"/>
              <a:t> and Stahl sought to prove Watson and Crick’s hypothesis. 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525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Hypotheses for </a:t>
            </a:r>
            <a:br>
              <a:rPr lang="en-US" dirty="0" smtClean="0"/>
            </a:br>
            <a:r>
              <a:rPr lang="en-US" dirty="0" smtClean="0"/>
              <a:t>DNA Replication </a:t>
            </a:r>
            <a:endParaRPr lang="en-US" dirty="0"/>
          </a:p>
        </p:txBody>
      </p:sp>
      <p:pic>
        <p:nvPicPr>
          <p:cNvPr id="4" name="Picture 3" descr="Screen Shot 2016-01-20 at 6.3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13" y="2357151"/>
            <a:ext cx="4967574" cy="4500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482012"/>
            <a:ext cx="34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Semiconservative</a:t>
            </a:r>
            <a:r>
              <a:rPr lang="en-US" dirty="0" smtClean="0"/>
              <a:t>: each strand serves as template for replication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7250" y="4300229"/>
            <a:ext cx="331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Conservative</a:t>
            </a:r>
            <a:r>
              <a:rPr lang="en-US" dirty="0" smtClean="0"/>
              <a:t>: intact double helix is copied in its entirety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7250" y="5720254"/>
            <a:ext cx="320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Dispersive</a:t>
            </a:r>
            <a:r>
              <a:rPr lang="en-US" dirty="0" smtClean="0"/>
              <a:t>: replication results in hybrids consisting of old and new DNA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64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548"/>
            <a:ext cx="8229600" cy="1143000"/>
          </a:xfrm>
        </p:spPr>
        <p:txBody>
          <a:bodyPr/>
          <a:lstStyle/>
          <a:p>
            <a:r>
              <a:rPr lang="en-US" dirty="0" err="1" smtClean="0"/>
              <a:t>Meselson</a:t>
            </a:r>
            <a:r>
              <a:rPr lang="en-US" dirty="0" smtClean="0"/>
              <a:t> and Stahl’s Experiment (1958) </a:t>
            </a:r>
            <a:endParaRPr lang="en-US" dirty="0"/>
          </a:p>
        </p:txBody>
      </p:sp>
      <p:pic>
        <p:nvPicPr>
          <p:cNvPr id="5" name="Picture 4" descr="Screen Shot 2016-01-20 at 7.3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43" y="2498134"/>
            <a:ext cx="4518256" cy="39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23767"/>
            <a:ext cx="7662864" cy="3909908"/>
          </a:xfrm>
        </p:spPr>
        <p:txBody>
          <a:bodyPr>
            <a:normAutofit/>
          </a:bodyPr>
          <a:lstStyle/>
          <a:p>
            <a:r>
              <a:rPr lang="en-US" dirty="0" smtClean="0"/>
              <a:t>Utilization of isotope labels to differentiate between parent and daughter DNA </a:t>
            </a:r>
          </a:p>
          <a:p>
            <a:pPr lvl="1"/>
            <a:r>
              <a:rPr lang="en-US" dirty="0"/>
              <a:t>Chose </a:t>
            </a:r>
            <a:r>
              <a:rPr lang="en-US" baseline="30000" dirty="0" smtClean="0"/>
              <a:t>14</a:t>
            </a:r>
            <a:r>
              <a:rPr lang="en-US" dirty="0" smtClean="0"/>
              <a:t>N (common, lighter) </a:t>
            </a:r>
            <a:r>
              <a:rPr lang="en-US" dirty="0"/>
              <a:t>and </a:t>
            </a:r>
            <a:r>
              <a:rPr lang="en-US" baseline="30000" dirty="0" smtClean="0"/>
              <a:t>15</a:t>
            </a:r>
            <a:r>
              <a:rPr lang="en-US" dirty="0" smtClean="0"/>
              <a:t>N (rare, heavier)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key element of </a:t>
            </a:r>
            <a:r>
              <a:rPr lang="en-US" dirty="0" smtClean="0">
                <a:sym typeface="Wingdings"/>
              </a:rPr>
              <a:t>DNA</a:t>
            </a:r>
            <a:endParaRPr lang="en-US" dirty="0" smtClean="0"/>
          </a:p>
          <a:p>
            <a:pPr marL="342900" lvl="2" indent="-342900">
              <a:spcBef>
                <a:spcPts val="2000"/>
              </a:spcBef>
            </a:pPr>
            <a:r>
              <a:rPr lang="en-US" sz="2200" dirty="0" smtClean="0">
                <a:sym typeface="Wingdings"/>
              </a:rPr>
              <a:t>Technique of cesium chloride equilibrium density gradient centrifugation</a:t>
            </a:r>
          </a:p>
          <a:p>
            <a:pPr marL="679450" lvl="3" indent="-342900">
              <a:spcBef>
                <a:spcPts val="2000"/>
              </a:spcBef>
            </a:pPr>
            <a:r>
              <a:rPr lang="en-US" sz="2200" dirty="0" smtClean="0">
                <a:sym typeface="Wingdings"/>
              </a:rPr>
              <a:t>Separation of molecules based on density </a:t>
            </a:r>
          </a:p>
          <a:p>
            <a:pPr marL="342900" lvl="2" indent="-342900">
              <a:spcBef>
                <a:spcPts val="2000"/>
              </a:spcBef>
            </a:pPr>
            <a:r>
              <a:rPr lang="en-US" sz="2200" dirty="0" smtClean="0">
                <a:sym typeface="Wingdings"/>
              </a:rPr>
              <a:t>Goal</a:t>
            </a:r>
            <a:r>
              <a:rPr lang="en-US" sz="2200" dirty="0">
                <a:sym typeface="Wingdings"/>
              </a:rPr>
              <a:t>: detect whether new nitrogen atoms appear on 1 or both daughter strands</a:t>
            </a:r>
            <a:endParaRPr lang="en-US" sz="2200" dirty="0"/>
          </a:p>
          <a:p>
            <a:endParaRPr lang="en-US" dirty="0" smtClean="0"/>
          </a:p>
          <a:p>
            <a:pPr marL="349250" lvl="2" indent="0">
              <a:spcBef>
                <a:spcPts val="2000"/>
              </a:spcBef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63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72307"/>
            <a:ext cx="7662864" cy="39922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Grew 14 generations </a:t>
            </a:r>
            <a:r>
              <a:rPr lang="en-US" i="1" dirty="0" smtClean="0"/>
              <a:t>E. coli</a:t>
            </a:r>
            <a:r>
              <a:rPr lang="en-US" dirty="0" smtClean="0"/>
              <a:t> in </a:t>
            </a:r>
            <a:r>
              <a:rPr lang="en-US" baseline="30000" dirty="0" smtClean="0"/>
              <a:t>15</a:t>
            </a:r>
            <a:r>
              <a:rPr lang="en-US" dirty="0" smtClean="0"/>
              <a:t>N (dense, would be at bottom of centrifuge) </a:t>
            </a:r>
          </a:p>
          <a:p>
            <a:r>
              <a:rPr lang="en-US" dirty="0" smtClean="0"/>
              <a:t>Changed medium to </a:t>
            </a:r>
            <a:r>
              <a:rPr lang="en-US" baseline="30000" dirty="0" smtClean="0"/>
              <a:t>14</a:t>
            </a:r>
            <a:r>
              <a:rPr lang="en-US" dirty="0" smtClean="0"/>
              <a:t>N</a:t>
            </a:r>
            <a:r>
              <a:rPr lang="en-US" dirty="0" smtClean="0">
                <a:sym typeface="Wingdings"/>
              </a:rPr>
              <a:t>from this point forward all DNA replicated in this medium </a:t>
            </a:r>
          </a:p>
          <a:p>
            <a:r>
              <a:rPr lang="en-US" dirty="0" smtClean="0">
                <a:sym typeface="Wingdings"/>
              </a:rPr>
              <a:t>Periodically sampled the DNA grown in the </a:t>
            </a:r>
            <a:r>
              <a:rPr lang="en-US" baseline="30000" dirty="0" smtClean="0"/>
              <a:t>14</a:t>
            </a:r>
            <a:r>
              <a:rPr lang="en-US" dirty="0" smtClean="0"/>
              <a:t>N medium by means of equilibrium density gradient centrifugation to compare the percentage of </a:t>
            </a:r>
            <a:r>
              <a:rPr lang="en-US" baseline="30000" dirty="0" smtClean="0"/>
              <a:t>15</a:t>
            </a:r>
            <a:r>
              <a:rPr lang="en-US" dirty="0" smtClean="0"/>
              <a:t>N to </a:t>
            </a:r>
            <a:r>
              <a:rPr lang="en-US" baseline="30000" dirty="0" smtClean="0"/>
              <a:t>14</a:t>
            </a:r>
            <a:r>
              <a:rPr lang="en-US" dirty="0" smtClean="0"/>
              <a:t>N</a:t>
            </a:r>
          </a:p>
          <a:p>
            <a:pPr lvl="1"/>
            <a:r>
              <a:rPr lang="en-US" dirty="0" smtClean="0">
                <a:sym typeface="Wingdings"/>
              </a:rPr>
              <a:t>Samples mixed with cesium chloride, centrifuged and allowed to settle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>
                <a:sym typeface="Wingdings"/>
                <a:hlinkClick r:id="rId2"/>
              </a:rPr>
              <a:t>http://www.phschool.com/science/biology_place/biocoach/dnarep/</a:t>
            </a:r>
            <a:r>
              <a:rPr lang="en-US" dirty="0" smtClean="0">
                <a:sym typeface="Wingdings"/>
                <a:hlinkClick r:id="rId2"/>
              </a:rPr>
              <a:t>cscl.html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4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463</TotalTime>
  <Words>634</Words>
  <Application>Microsoft Macintosh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Genesis</vt:lpstr>
      <vt:lpstr>“The Most Beautiful Experiment in Biology” Meselson &amp; Stahl:  Semiconservative Replication of DNA </vt:lpstr>
      <vt:lpstr>Matthew Meselson (Molecular Biologist &amp; Geneticist)  </vt:lpstr>
      <vt:lpstr>Franklin Stahl (Molecular Biologist &amp; Geneticist)</vt:lpstr>
      <vt:lpstr>Woods Hole</vt:lpstr>
      <vt:lpstr>The DNA Model</vt:lpstr>
      <vt:lpstr>3 Major Hypotheses for  DNA Replication </vt:lpstr>
      <vt:lpstr>Meselson and Stahl’s Experiment (1958) </vt:lpstr>
      <vt:lpstr>Overview</vt:lpstr>
      <vt:lpstr>Methodology</vt:lpstr>
      <vt:lpstr>Results</vt:lpstr>
      <vt:lpstr>Semiconservative Replication </vt:lpstr>
      <vt:lpstr>Contributions to Biotechnology</vt:lpstr>
      <vt:lpstr>Advancing the Field of Molecular Biology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Mahip Grewal</dc:creator>
  <cp:lastModifiedBy>Mahip Grewal</cp:lastModifiedBy>
  <cp:revision>37</cp:revision>
  <dcterms:created xsi:type="dcterms:W3CDTF">2016-01-17T20:42:04Z</dcterms:created>
  <dcterms:modified xsi:type="dcterms:W3CDTF">2016-01-22T00:41:05Z</dcterms:modified>
</cp:coreProperties>
</file>