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66" r:id="rId9"/>
    <p:sldId id="275" r:id="rId10"/>
    <p:sldId id="267" r:id="rId11"/>
    <p:sldId id="268" r:id="rId12"/>
    <p:sldId id="276" r:id="rId13"/>
    <p:sldId id="274" r:id="rId14"/>
    <p:sldId id="277" r:id="rId15"/>
    <p:sldId id="272" r:id="rId16"/>
    <p:sldId id="278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9"/>
  </p:normalViewPr>
  <p:slideViewPr>
    <p:cSldViewPr snapToGrid="0" snapToObjects="1">
      <p:cViewPr varScale="1">
        <p:scale>
          <a:sx n="81" d="100"/>
          <a:sy n="81" d="100"/>
        </p:scale>
        <p:origin x="-79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BB181-DAFF-2A44-B239-060AD8C4B51A}" type="datetimeFigureOut">
              <a:rPr lang="en-US" smtClean="0"/>
              <a:t>1/21/16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C3472-0048-B142-95D5-C9C5A0C57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2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C3472-0048-B142-95D5-C9C5A0C571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www.youtube.com/watch?v=682LLNdwZqs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000" dirty="0" smtClean="0"/>
              <a:t>Hershey and chase </a:t>
            </a:r>
            <a:endParaRPr lang="en-US" sz="7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By: Jon </a:t>
            </a:r>
            <a:r>
              <a:rPr lang="en-US" sz="2800" dirty="0" err="1" smtClean="0"/>
              <a:t>Shadan</a:t>
            </a:r>
            <a:r>
              <a:rPr lang="en-US" sz="2800" dirty="0" smtClean="0"/>
              <a:t> and Lindsey Snyder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309" y="0"/>
            <a:ext cx="5910798" cy="2370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195" y="4193248"/>
            <a:ext cx="2351778" cy="26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4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445" y="750519"/>
            <a:ext cx="10467109" cy="1293028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/>
              <a:t>First experiment: observations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 smtClean="0"/>
              <a:t>They saw that the radioactive element was now only in the bacteria and not in the phage.</a:t>
            </a:r>
          </a:p>
          <a:p>
            <a:r>
              <a:rPr lang="en-US" sz="2300" dirty="0" smtClean="0"/>
              <a:t>This was because </a:t>
            </a:r>
            <a:r>
              <a:rPr lang="en-US" sz="2300" dirty="0"/>
              <a:t>the bacteriophage injects its genetic material into the cell in order to reproduce, so it injects it into the E. Coli cell and uses the bacterial cell machinery to replicate. </a:t>
            </a:r>
            <a:endParaRPr lang="en-US" sz="2300" dirty="0" smtClean="0"/>
          </a:p>
          <a:p>
            <a:r>
              <a:rPr lang="en-US" sz="2300" dirty="0" smtClean="0"/>
              <a:t>The rest of the phage remained outside of the E. Coli cell, while the radioactive DNA was inside. </a:t>
            </a:r>
            <a:endParaRPr lang="en-US" sz="23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620" y="4461078"/>
            <a:ext cx="3344524" cy="219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02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901532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 smtClean="0"/>
              <a:t>The second experiment: observations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T</a:t>
            </a:r>
            <a:r>
              <a:rPr lang="en-US" sz="2300" dirty="0" smtClean="0"/>
              <a:t>he </a:t>
            </a:r>
            <a:r>
              <a:rPr lang="en-US" sz="2300" dirty="0"/>
              <a:t>outside protein </a:t>
            </a:r>
            <a:r>
              <a:rPr lang="en-US" sz="2300" dirty="0" smtClean="0"/>
              <a:t>sheath of </a:t>
            </a:r>
            <a:r>
              <a:rPr lang="en-US" sz="2300" dirty="0"/>
              <a:t>the bacteriophage </a:t>
            </a:r>
            <a:r>
              <a:rPr lang="en-US" sz="2300" dirty="0" smtClean="0"/>
              <a:t>was radioactive</a:t>
            </a:r>
            <a:r>
              <a:rPr lang="en-US" sz="2300" dirty="0"/>
              <a:t>, not the DNA. </a:t>
            </a:r>
            <a:endParaRPr lang="en-US" sz="2300" dirty="0" smtClean="0"/>
          </a:p>
          <a:p>
            <a:r>
              <a:rPr lang="en-US" sz="2300" dirty="0" smtClean="0"/>
              <a:t>When </a:t>
            </a:r>
            <a:r>
              <a:rPr lang="en-US" sz="2300" dirty="0"/>
              <a:t>the phage injected its DNA into the cell, </a:t>
            </a:r>
            <a:r>
              <a:rPr lang="en-US" sz="2300" dirty="0" smtClean="0"/>
              <a:t>nothing was radioactive. It was as if a normal bacteriophage infected a normal E. Coli cell, since the DNA of the phage was not radioactive. </a:t>
            </a:r>
          </a:p>
          <a:p>
            <a:r>
              <a:rPr lang="en-US" sz="2300" dirty="0" smtClean="0"/>
              <a:t>Similar to the first experiment, the rest of the phage remained outside of the host cell. 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407" y="4511241"/>
            <a:ext cx="2212328" cy="21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05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927" y="117859"/>
            <a:ext cx="8610600" cy="1293028"/>
          </a:xfrm>
        </p:spPr>
        <p:txBody>
          <a:bodyPr/>
          <a:lstStyle/>
          <a:p>
            <a:r>
              <a:rPr lang="en-US" dirty="0" smtClean="0"/>
              <a:t>Blender and centrifuge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06099"/>
            <a:ext cx="10820400" cy="4024125"/>
          </a:xfrm>
        </p:spPr>
        <p:txBody>
          <a:bodyPr/>
          <a:lstStyle/>
          <a:p>
            <a:r>
              <a:rPr lang="en-US" dirty="0" smtClean="0"/>
              <a:t>In order to measure the rate of radioactivity, Hershey and Chase used a normal household blender and a centrifuge. </a:t>
            </a:r>
          </a:p>
          <a:p>
            <a:r>
              <a:rPr lang="en-US" sz="2000" dirty="0"/>
              <a:t>They put the infected bacteria in a blender (on the highest speed) and waited while the blender violently disturbed the bacteria cell walls, causing the protein shells to detach from their hosts. </a:t>
            </a:r>
            <a:endParaRPr lang="en-US" sz="2000" dirty="0" smtClean="0"/>
          </a:p>
          <a:p>
            <a:r>
              <a:rPr lang="en-US" sz="2000" dirty="0" smtClean="0"/>
              <a:t>They then poured the </a:t>
            </a:r>
            <a:r>
              <a:rPr lang="en-US" sz="2000" dirty="0"/>
              <a:t>mixture into a centrifuge, which separated the heavier cell wall protein from the lighter substances inside the cell.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860" y="3527979"/>
            <a:ext cx="1796940" cy="3152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368" y="3565390"/>
            <a:ext cx="3025952" cy="32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372376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/>
              <a:t>results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26245"/>
            <a:ext cx="10820400" cy="4024125"/>
          </a:xfrm>
        </p:spPr>
        <p:txBody>
          <a:bodyPr>
            <a:normAutofit/>
          </a:bodyPr>
          <a:lstStyle/>
          <a:p>
            <a:r>
              <a:rPr lang="en-US" sz="2300" dirty="0" smtClean="0"/>
              <a:t>The test tube had both a pellet (bacteria) and a supernatant (viruses)</a:t>
            </a:r>
          </a:p>
          <a:p>
            <a:r>
              <a:rPr lang="en-US" sz="2300" dirty="0" smtClean="0"/>
              <a:t>They tested both the pellet and supernatant for radioactivity. </a:t>
            </a:r>
            <a:endParaRPr lang="en-US" sz="2300" dirty="0"/>
          </a:p>
          <a:p>
            <a:r>
              <a:rPr lang="en-US" sz="2300" dirty="0"/>
              <a:t>Radioactive sulfur was found in the supernatant which showed that the viral protein did not go into the bacteria. 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or </a:t>
            </a:r>
            <a:r>
              <a:rPr lang="en-US" sz="2400" dirty="0"/>
              <a:t>S-35 radioactive </a:t>
            </a:r>
            <a:r>
              <a:rPr lang="en-US" sz="2400" dirty="0" smtClean="0"/>
              <a:t>preparation (radioactive proteins), </a:t>
            </a:r>
            <a:r>
              <a:rPr lang="en-US" sz="2400" dirty="0"/>
              <a:t>the radioactivity is in the supernatant </a:t>
            </a:r>
            <a:endParaRPr lang="en-US" sz="2400" dirty="0" smtClean="0"/>
          </a:p>
          <a:p>
            <a:r>
              <a:rPr lang="en-US" sz="2400" dirty="0" smtClean="0"/>
              <a:t>For </a:t>
            </a:r>
            <a:r>
              <a:rPr lang="en-US" sz="2400" dirty="0"/>
              <a:t>P-32 radioactive </a:t>
            </a:r>
            <a:r>
              <a:rPr lang="en-US" sz="2400" dirty="0" smtClean="0"/>
              <a:t>preparation (radioactive DNA), </a:t>
            </a:r>
            <a:r>
              <a:rPr lang="en-US" sz="2400" dirty="0"/>
              <a:t>the radioactivity is in the pellet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594" y="4358795"/>
            <a:ext cx="6004868" cy="2445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5684" y="372376"/>
            <a:ext cx="4248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</a:t>
            </a:r>
            <a:r>
              <a:rPr lang="en-US" dirty="0" smtClean="0">
                <a:hlinkClick r:id="rId3"/>
              </a:rPr>
              <a:t>682LLNdwZqs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3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0"/>
            <a:ext cx="10085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4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863" y="736664"/>
            <a:ext cx="10356273" cy="1293028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/>
              <a:t>Contributions to biotechnology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</a:t>
            </a:r>
            <a:r>
              <a:rPr lang="en-US" dirty="0"/>
              <a:t>of the major workhorses of biotechnology, the plasmid, can now be used to create things that humans can use on a daily basis. </a:t>
            </a:r>
            <a:endParaRPr lang="en-US" dirty="0" smtClean="0"/>
          </a:p>
          <a:p>
            <a:pPr lvl="1"/>
            <a:r>
              <a:rPr lang="en-US" dirty="0" smtClean="0"/>
              <a:t>For </a:t>
            </a:r>
            <a:r>
              <a:rPr lang="en-US" dirty="0"/>
              <a:t>example, insulin can now be produced by bacteria cells through plasmids at a much faster rate than before, and be given to diabetics that need it</a:t>
            </a:r>
            <a:r>
              <a:rPr lang="en-US" dirty="0" smtClean="0"/>
              <a:t>.</a:t>
            </a:r>
          </a:p>
          <a:p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is likely that it would have taken </a:t>
            </a:r>
            <a:r>
              <a:rPr lang="en-US" dirty="0" smtClean="0"/>
              <a:t>scientists much longer to figure this out  without the </a:t>
            </a:r>
            <a:r>
              <a:rPr lang="en-US" dirty="0"/>
              <a:t>discovery of DNA being </a:t>
            </a:r>
            <a:r>
              <a:rPr lang="en-US" dirty="0" smtClean="0"/>
              <a:t>genetic. </a:t>
            </a:r>
          </a:p>
          <a:p>
            <a:r>
              <a:rPr lang="en-US" smtClean="0"/>
              <a:t>The </a:t>
            </a:r>
            <a:r>
              <a:rPr lang="en-US" dirty="0"/>
              <a:t>Hershey and Chase experiments are the groundwork for experiments in biotechnology today.</a:t>
            </a:r>
          </a:p>
        </p:txBody>
      </p:sp>
    </p:spTree>
    <p:extLst>
      <p:ext uri="{BB962C8B-B14F-4D97-AF65-F5344CB8AC3E}">
        <p14:creationId xmlns:p14="http://schemas.microsoft.com/office/powerpoint/2010/main" val="110378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0856" y="764373"/>
            <a:ext cx="12093054" cy="1293028"/>
          </a:xfrm>
        </p:spPr>
        <p:txBody>
          <a:bodyPr/>
          <a:lstStyle/>
          <a:p>
            <a:r>
              <a:rPr lang="en-US" dirty="0" smtClean="0"/>
              <a:t>Contributions to Biotechnology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experiments by other scientists (ex. Griffith) would not be possible without the discovery of DNA as genetic material. </a:t>
            </a:r>
          </a:p>
          <a:p>
            <a:r>
              <a:rPr lang="en-US" dirty="0" smtClean="0"/>
              <a:t>Since this discovery, scientists have come a long way with DNA. </a:t>
            </a:r>
          </a:p>
          <a:p>
            <a:r>
              <a:rPr lang="en-US" dirty="0" smtClean="0"/>
              <a:t>They now have the human genome project, which essentially maps out </a:t>
            </a:r>
            <a:r>
              <a:rPr lang="en-US" dirty="0"/>
              <a:t>all of the genes of the human genome from both a physical and functional </a:t>
            </a:r>
            <a:r>
              <a:rPr lang="en-US" dirty="0" smtClean="0"/>
              <a:t>standpoint – all possible because of Hershey and Chase’s discovery.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020" y="4383008"/>
            <a:ext cx="3744306" cy="23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26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136" y="422401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/>
              <a:t>sources</a:t>
            </a:r>
            <a:endParaRPr lang="en-US" sz="5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5" y="1715429"/>
            <a:ext cx="7509163" cy="4890738"/>
          </a:xfrm>
        </p:spPr>
      </p:pic>
    </p:spTree>
    <p:extLst>
      <p:ext uri="{BB962C8B-B14F-4D97-AF65-F5344CB8AC3E}">
        <p14:creationId xmlns:p14="http://schemas.microsoft.com/office/powerpoint/2010/main" val="76685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228" y="762986"/>
            <a:ext cx="12434455" cy="1293028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/>
              <a:t>Historical background: </a:t>
            </a:r>
            <a:br>
              <a:rPr lang="en-US" sz="5000" dirty="0" smtClean="0"/>
            </a:br>
            <a:r>
              <a:rPr lang="en-US" sz="5000" dirty="0" smtClean="0"/>
              <a:t>A.d. hershey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u="sng" dirty="0" smtClean="0"/>
              <a:t>Childhood to Undergraduate: Background Information</a:t>
            </a:r>
          </a:p>
          <a:p>
            <a:r>
              <a:rPr lang="en-US" sz="2300" dirty="0" smtClean="0"/>
              <a:t>Alfred D. Hershey was born on December 4, 1908 in Owosso, Michigan. </a:t>
            </a:r>
          </a:p>
          <a:p>
            <a:r>
              <a:rPr lang="en-US" sz="2300" dirty="0" smtClean="0"/>
              <a:t>He spent his time as a child in Lansing where his father worked as a stocker at an automobile plant. </a:t>
            </a:r>
          </a:p>
          <a:p>
            <a:r>
              <a:rPr lang="en-US" sz="2300" dirty="0" smtClean="0"/>
              <a:t>Hershey attended Michigan State College in 1926. </a:t>
            </a:r>
          </a:p>
          <a:p>
            <a:pPr lvl="1"/>
            <a:r>
              <a:rPr lang="en-US" sz="2300" dirty="0" smtClean="0"/>
              <a:t>When he was an undergraduate, he liked chemistry and bacteriology. </a:t>
            </a:r>
          </a:p>
          <a:p>
            <a:pPr lvl="1"/>
            <a:r>
              <a:rPr lang="en-US" sz="2300" dirty="0" smtClean="0"/>
              <a:t>He earned a bachelor’s degree in 1930. </a:t>
            </a:r>
          </a:p>
          <a:p>
            <a:endParaRPr lang="en-US" sz="23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56" y="3622057"/>
            <a:ext cx="2055634" cy="29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38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18" y="764373"/>
            <a:ext cx="11623964" cy="1293028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/>
              <a:t>Historical background: </a:t>
            </a:r>
            <a:br>
              <a:rPr lang="en-US" sz="5000" dirty="0" smtClean="0"/>
            </a:br>
            <a:r>
              <a:rPr lang="en-US" sz="5000" dirty="0" smtClean="0"/>
              <a:t>A.d. hershey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u="sng" dirty="0" smtClean="0"/>
              <a:t>Graduate Years</a:t>
            </a:r>
          </a:p>
          <a:p>
            <a:r>
              <a:rPr lang="en-US" sz="2300" dirty="0" smtClean="0"/>
              <a:t>Hershey stayed at Michigan State College to complete graduate work in chemistry. </a:t>
            </a:r>
          </a:p>
          <a:p>
            <a:r>
              <a:rPr lang="en-US" sz="2300" dirty="0" smtClean="0"/>
              <a:t>During this time, he was an assistant to one of his professors. </a:t>
            </a:r>
          </a:p>
          <a:p>
            <a:pPr lvl="1"/>
            <a:r>
              <a:rPr lang="en-US" sz="2300" dirty="0"/>
              <a:t>His chemistry experiments utilized brucella bacteria. </a:t>
            </a:r>
          </a:p>
          <a:p>
            <a:pPr lvl="2"/>
            <a:r>
              <a:rPr lang="en-US" sz="2300" dirty="0" smtClean="0"/>
              <a:t>Brucella bacteria induce “undulant fever.”</a:t>
            </a:r>
          </a:p>
          <a:p>
            <a:pPr marL="1371600" lvl="3" indent="0">
              <a:buNone/>
            </a:pPr>
            <a:r>
              <a:rPr lang="en-US" sz="2300" dirty="0" smtClean="0"/>
              <a:t>Undulant fever is an infection spread from animals to people, mostly by unpasteurized dairy products.</a:t>
            </a:r>
          </a:p>
          <a:p>
            <a:r>
              <a:rPr lang="en-US" sz="2300" dirty="0" smtClean="0"/>
              <a:t>He finished his doctorate in 1934. </a:t>
            </a:r>
          </a:p>
        </p:txBody>
      </p:sp>
    </p:spTree>
    <p:extLst>
      <p:ext uri="{BB962C8B-B14F-4D97-AF65-F5344CB8AC3E}">
        <p14:creationId xmlns:p14="http://schemas.microsoft.com/office/powerpoint/2010/main" val="2024397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227" y="764373"/>
            <a:ext cx="9663545" cy="1293028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/>
              <a:t>Historical background: </a:t>
            </a:r>
            <a:r>
              <a:rPr lang="en-US" sz="5000" dirty="0" err="1" smtClean="0"/>
              <a:t>a.d.</a:t>
            </a:r>
            <a:r>
              <a:rPr lang="en-US" sz="5000" dirty="0" smtClean="0"/>
              <a:t> </a:t>
            </a:r>
            <a:r>
              <a:rPr lang="en-US" sz="5000" dirty="0" err="1" smtClean="0"/>
              <a:t>hershey</a:t>
            </a:r>
            <a:r>
              <a:rPr lang="en-US" sz="5000" dirty="0" smtClean="0"/>
              <a:t> 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u="sng" dirty="0" smtClean="0"/>
              <a:t>Post-Graduate School</a:t>
            </a:r>
          </a:p>
          <a:p>
            <a:r>
              <a:rPr lang="en-US" sz="2300" dirty="0" smtClean="0"/>
              <a:t>He took a job as an assistant bacteriologist to one of the professors. </a:t>
            </a:r>
          </a:p>
          <a:p>
            <a:pPr marL="685800" lvl="2">
              <a:spcBef>
                <a:spcPts val="1000"/>
              </a:spcBef>
            </a:pPr>
            <a:r>
              <a:rPr lang="en-US" sz="2300" dirty="0"/>
              <a:t>This job was at Washington University School of Medicine’s Department of Bacteriology. </a:t>
            </a:r>
            <a:endParaRPr lang="en-US" sz="2300" dirty="0" smtClean="0"/>
          </a:p>
          <a:p>
            <a:r>
              <a:rPr lang="en-US" sz="2300" dirty="0" smtClean="0"/>
              <a:t>In 1936, he was promoted to instructor. </a:t>
            </a:r>
          </a:p>
          <a:p>
            <a:r>
              <a:rPr lang="en-US" sz="2300" dirty="0" smtClean="0"/>
              <a:t>In 1938, he became an assistant professor. </a:t>
            </a:r>
            <a:endParaRPr lang="en-US" sz="2300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849" y="3722717"/>
            <a:ext cx="4876499" cy="24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540" y="342839"/>
            <a:ext cx="8230354" cy="1601469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/>
              <a:t>Historical background:</a:t>
            </a:r>
            <a:br>
              <a:rPr lang="en-US" sz="5000" dirty="0" smtClean="0"/>
            </a:br>
            <a:r>
              <a:rPr lang="en-US" sz="5000" dirty="0" smtClean="0"/>
              <a:t>Martha chase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540" y="2488918"/>
            <a:ext cx="7635634" cy="4024125"/>
          </a:xfrm>
        </p:spPr>
        <p:txBody>
          <a:bodyPr>
            <a:normAutofit fontScale="92500"/>
          </a:bodyPr>
          <a:lstStyle/>
          <a:p>
            <a:r>
              <a:rPr lang="en-US" sz="2300" dirty="0" smtClean="0"/>
              <a:t>Chase was born in Cleveland, Ohio. </a:t>
            </a:r>
          </a:p>
          <a:p>
            <a:r>
              <a:rPr lang="en-US" sz="2300" dirty="0" smtClean="0"/>
              <a:t>In 1950, she earned a bachelor’s degree from the College of Wooster. </a:t>
            </a:r>
          </a:p>
          <a:p>
            <a:r>
              <a:rPr lang="en-US" sz="2300" dirty="0" smtClean="0"/>
              <a:t>In 1964, she earned her doctoral degree from the University of Southern California. </a:t>
            </a:r>
          </a:p>
          <a:p>
            <a:r>
              <a:rPr lang="en-US" sz="2300" dirty="0" smtClean="0"/>
              <a:t>Chase worked as an assistant at the Carnegie Institution of Washington in Cold Spring Harbor, NY. </a:t>
            </a:r>
          </a:p>
          <a:p>
            <a:pPr lvl="1"/>
            <a:r>
              <a:rPr lang="en-US" sz="2300" dirty="0"/>
              <a:t>Including the name of an </a:t>
            </a:r>
            <a:r>
              <a:rPr lang="en-US" sz="2300" dirty="0" smtClean="0"/>
              <a:t>assistant on </a:t>
            </a:r>
            <a:r>
              <a:rPr lang="en-US" sz="2300" dirty="0"/>
              <a:t>a </a:t>
            </a:r>
            <a:r>
              <a:rPr lang="en-US" sz="2300" dirty="0" smtClean="0"/>
              <a:t>publication was peculiar </a:t>
            </a:r>
            <a:r>
              <a:rPr lang="en-US" sz="2300" dirty="0"/>
              <a:t>during </a:t>
            </a:r>
            <a:r>
              <a:rPr lang="en-US" sz="2300" dirty="0" smtClean="0"/>
              <a:t>this time period (1960’s). </a:t>
            </a:r>
            <a:r>
              <a:rPr lang="en-US" sz="2300" dirty="0"/>
              <a:t>Thus, it is remarkable that Martha Chase's name is </a:t>
            </a:r>
            <a:r>
              <a:rPr lang="en-US" sz="2300" dirty="0" smtClean="0"/>
              <a:t>linked to the famous “Blender Experiment” that revolutionized molecular biology. 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769" y="0"/>
            <a:ext cx="2396786" cy="335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956" y="3653771"/>
            <a:ext cx="2997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79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727" y="736664"/>
            <a:ext cx="10044545" cy="1293028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/>
              <a:t>Purpose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 smtClean="0"/>
              <a:t>The purpose </a:t>
            </a:r>
            <a:r>
              <a:rPr lang="en-US" sz="2300" dirty="0"/>
              <a:t>of their experiments </a:t>
            </a:r>
            <a:r>
              <a:rPr lang="en-US" sz="2300" dirty="0" smtClean="0"/>
              <a:t>was </a:t>
            </a:r>
            <a:r>
              <a:rPr lang="en-US" sz="2300" dirty="0"/>
              <a:t>to prove that DNA is genetic material. </a:t>
            </a:r>
            <a:endParaRPr lang="en-US" sz="2300" dirty="0" smtClean="0"/>
          </a:p>
          <a:p>
            <a:r>
              <a:rPr lang="en-US" sz="2300" dirty="0" smtClean="0"/>
              <a:t>At </a:t>
            </a:r>
            <a:r>
              <a:rPr lang="en-US" sz="2300" dirty="0"/>
              <a:t>this time, it was still believed that proteins were genetic material because of their diversity, and that DNA could not be genetic material since it was </a:t>
            </a:r>
            <a:r>
              <a:rPr lang="en-US" sz="2300" dirty="0" smtClean="0"/>
              <a:t>similar </a:t>
            </a:r>
            <a:r>
              <a:rPr lang="en-US" sz="2300" dirty="0"/>
              <a:t>in different organisms.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77" y="4061096"/>
            <a:ext cx="4077819" cy="279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224" y="4061096"/>
            <a:ext cx="4370054" cy="262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863" y="792082"/>
            <a:ext cx="10356273" cy="1293028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/>
              <a:t>How they completed the experiment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There were two main experiments. </a:t>
            </a:r>
            <a:endParaRPr lang="en-US" sz="2300" dirty="0" smtClean="0"/>
          </a:p>
          <a:p>
            <a:pPr lvl="1"/>
            <a:r>
              <a:rPr lang="en-US" sz="2300" dirty="0" smtClean="0"/>
              <a:t>In </a:t>
            </a:r>
            <a:r>
              <a:rPr lang="en-US" sz="2300" dirty="0"/>
              <a:t>the first experiment, they took T2 phages (bacteriophages), and labeled the phages DNA with radioactive </a:t>
            </a:r>
            <a:r>
              <a:rPr lang="en-US" sz="2300" dirty="0" smtClean="0"/>
              <a:t>Phosphorus-32. </a:t>
            </a:r>
          </a:p>
          <a:p>
            <a:pPr lvl="1"/>
            <a:r>
              <a:rPr lang="en-US" sz="2300" dirty="0" smtClean="0"/>
              <a:t>In </a:t>
            </a:r>
            <a:r>
              <a:rPr lang="en-US" sz="2300" dirty="0"/>
              <a:t>the second, they labeled the phages proteins with radioactive Sulfur-35. </a:t>
            </a:r>
            <a:endParaRPr lang="en-US" sz="2300" dirty="0" smtClean="0"/>
          </a:p>
          <a:p>
            <a:pPr lvl="2"/>
            <a:r>
              <a:rPr lang="en-US" sz="2100" dirty="0" smtClean="0"/>
              <a:t>Why Sulfur and phosphorus? </a:t>
            </a:r>
          </a:p>
          <a:p>
            <a:pPr lvl="3"/>
            <a:r>
              <a:rPr lang="en-US" sz="2000" dirty="0"/>
              <a:t>Since phosphorus is contained in DNA but not amino acids, radioactive phosphorus-32 was </a:t>
            </a:r>
            <a:r>
              <a:rPr lang="en-US" sz="2000" b="1" dirty="0"/>
              <a:t>used</a:t>
            </a:r>
            <a:r>
              <a:rPr lang="en-US" sz="2000" dirty="0"/>
              <a:t> to label the DNA contained in the T2 phage. Radioactive </a:t>
            </a:r>
            <a:r>
              <a:rPr lang="en-US" sz="2000" b="1" dirty="0"/>
              <a:t>sulfur</a:t>
            </a:r>
            <a:r>
              <a:rPr lang="en-US" sz="2000" dirty="0"/>
              <a:t>-35 was </a:t>
            </a:r>
            <a:r>
              <a:rPr lang="en-US" sz="2000" b="1" dirty="0"/>
              <a:t>used</a:t>
            </a:r>
            <a:r>
              <a:rPr lang="en-US" sz="2000" dirty="0"/>
              <a:t> to label the protein sections of the T2 phage, because </a:t>
            </a:r>
            <a:r>
              <a:rPr lang="en-US" sz="2000" b="1" dirty="0"/>
              <a:t>sulfur</a:t>
            </a:r>
            <a:r>
              <a:rPr lang="en-US" sz="2000" dirty="0"/>
              <a:t> is contained in amino acids but not DNA.</a:t>
            </a:r>
          </a:p>
          <a:p>
            <a:pPr lvl="3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4085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663" y="722809"/>
            <a:ext cx="10508673" cy="1293028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/>
              <a:t>experiments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 smtClean="0"/>
              <a:t>The </a:t>
            </a:r>
            <a:r>
              <a:rPr lang="en-US" sz="2300" dirty="0"/>
              <a:t>phage were produced in a </a:t>
            </a:r>
            <a:r>
              <a:rPr lang="en-US" sz="2300" dirty="0" smtClean="0"/>
              <a:t>medium (substance) which </a:t>
            </a:r>
            <a:r>
              <a:rPr lang="en-US" sz="2300" dirty="0"/>
              <a:t>contained Phosphorus-32 deoxyribonucleotides and thus created phage with radioactive DNA, but no radioactive </a:t>
            </a:r>
            <a:r>
              <a:rPr lang="en-US" sz="2300" dirty="0" smtClean="0"/>
              <a:t>capsids (protein sheaths). </a:t>
            </a:r>
          </a:p>
          <a:p>
            <a:r>
              <a:rPr lang="en-US" sz="2300" dirty="0" smtClean="0"/>
              <a:t>In </a:t>
            </a:r>
            <a:r>
              <a:rPr lang="en-US" sz="2300" dirty="0"/>
              <a:t>the second part of the experiment, the opposite happened. The phage were produced in a </a:t>
            </a:r>
            <a:r>
              <a:rPr lang="en-US" sz="2300" dirty="0" smtClean="0"/>
              <a:t>medium containing </a:t>
            </a:r>
            <a:r>
              <a:rPr lang="en-US" sz="2300" dirty="0"/>
              <a:t>Sulfur-35 radioactively-labeled amino acids and the phage that were produced had radioactive </a:t>
            </a:r>
            <a:r>
              <a:rPr lang="en-US" sz="2300" dirty="0" smtClean="0"/>
              <a:t>capsids, but </a:t>
            </a:r>
            <a:r>
              <a:rPr lang="en-US" sz="2300" dirty="0"/>
              <a:t>no </a:t>
            </a:r>
            <a:r>
              <a:rPr lang="en-US" sz="2300" dirty="0" smtClean="0"/>
              <a:t>radioactive </a:t>
            </a:r>
            <a:r>
              <a:rPr lang="en-US" sz="2300" dirty="0"/>
              <a:t>DNA</a:t>
            </a:r>
            <a:r>
              <a:rPr lang="en-US" sz="2300" dirty="0" smtClean="0"/>
              <a:t>.</a:t>
            </a:r>
          </a:p>
          <a:p>
            <a:r>
              <a:rPr lang="en-US" sz="2300" dirty="0" smtClean="0"/>
              <a:t> </a:t>
            </a:r>
            <a:r>
              <a:rPr lang="en-US" sz="2300" dirty="0"/>
              <a:t>They used E. Coli (a bacteria cell, since bacteriophages infect bacteria cells) to track what happened to the cells and the phages in each experiment.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67" y="88900"/>
            <a:ext cx="1816884" cy="2105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983" y="137473"/>
            <a:ext cx="1674293" cy="1953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328" y="5362529"/>
            <a:ext cx="1602214" cy="134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6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21 at 5.56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958"/>
            <a:ext cx="12258670" cy="617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4584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181</TotalTime>
  <Words>1088</Words>
  <Application>Microsoft Macintosh PowerPoint</Application>
  <PresentationFormat>Custom</PresentationFormat>
  <Paragraphs>72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Vapor Trail</vt:lpstr>
      <vt:lpstr>Hershey and chase </vt:lpstr>
      <vt:lpstr>Historical background:  A.d. hershey</vt:lpstr>
      <vt:lpstr>Historical background:  A.d. hershey</vt:lpstr>
      <vt:lpstr>Historical background: a.d. hershey </vt:lpstr>
      <vt:lpstr>Historical background: Martha chase</vt:lpstr>
      <vt:lpstr>Purpose</vt:lpstr>
      <vt:lpstr>How they completed the experiment</vt:lpstr>
      <vt:lpstr>experiments</vt:lpstr>
      <vt:lpstr>PowerPoint Presentation</vt:lpstr>
      <vt:lpstr>First experiment: observations</vt:lpstr>
      <vt:lpstr>The second experiment: observations</vt:lpstr>
      <vt:lpstr>Blender and centrifuge</vt:lpstr>
      <vt:lpstr>results</vt:lpstr>
      <vt:lpstr>PowerPoint Presentation</vt:lpstr>
      <vt:lpstr>Contributions to biotechnology</vt:lpstr>
      <vt:lpstr>Contributions to Biotechnology (Cont.)</vt:lpstr>
      <vt:lpstr>sources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Hershey and chase </dc:title>
  <dc:creator>Microsoft Office User</dc:creator>
  <cp:lastModifiedBy>Jon Shadan</cp:lastModifiedBy>
  <cp:revision>45</cp:revision>
  <dcterms:created xsi:type="dcterms:W3CDTF">2016-01-18T16:06:04Z</dcterms:created>
  <dcterms:modified xsi:type="dcterms:W3CDTF">2016-01-22T00:55:22Z</dcterms:modified>
</cp:coreProperties>
</file>